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7" r:id="rId2"/>
    <p:sldId id="411" r:id="rId3"/>
    <p:sldId id="412" r:id="rId4"/>
    <p:sldId id="493" r:id="rId5"/>
    <p:sldId id="449" r:id="rId6"/>
    <p:sldId id="466" r:id="rId7"/>
    <p:sldId id="480" r:id="rId8"/>
    <p:sldId id="450" r:id="rId9"/>
    <p:sldId id="461" r:id="rId10"/>
    <p:sldId id="462" r:id="rId11"/>
    <p:sldId id="467" r:id="rId12"/>
    <p:sldId id="499" r:id="rId13"/>
    <p:sldId id="468" r:id="rId14"/>
    <p:sldId id="498" r:id="rId15"/>
    <p:sldId id="460" r:id="rId16"/>
    <p:sldId id="455" r:id="rId17"/>
    <p:sldId id="456" r:id="rId18"/>
    <p:sldId id="443" r:id="rId19"/>
    <p:sldId id="502" r:id="rId20"/>
    <p:sldId id="504" r:id="rId21"/>
    <p:sldId id="503" r:id="rId22"/>
    <p:sldId id="505" r:id="rId23"/>
    <p:sldId id="418" r:id="rId24"/>
    <p:sldId id="329" r:id="rId25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eardon, Siobhan" initials="SR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860" y="-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BFDA66-F000-41ED-8A0C-2FB31336E26E}" type="datetimeFigureOut">
              <a:rPr lang="en-US" smtClean="0"/>
              <a:t>11/22/2019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97A87A-44CA-42DB-B07E-D33C9D8164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2067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F29F6E6-547F-4082-A97C-03A2810785EF}" type="datetimeFigureOut">
              <a:rPr lang="en-US" smtClean="0"/>
              <a:pPr/>
              <a:t>11/22/2019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4758A7F-ECC7-4F8D-AB00-1F5C1202D07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066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58A7F-ECC7-4F8D-AB00-1F5C1202D07B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922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58A7F-ECC7-4F8D-AB00-1F5C1202D07B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2394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58A7F-ECC7-4F8D-AB00-1F5C1202D07B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59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6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A11E0-E6E2-4E7C-AFE1-3BD730B9E784}" type="datetime4">
              <a:rPr lang="en-US" smtClean="0"/>
              <a:t>November 22,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61228-8B85-441A-A340-C77596AA4CC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9B398-1EBC-43B4-B02D-F4836F476A99}" type="datetime4">
              <a:rPr lang="en-US" smtClean="0"/>
              <a:t>November 22,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61228-8B85-441A-A340-C77596AA4CC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8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48FBC-BAC3-4183-8835-2313D96240E2}" type="datetime4">
              <a:rPr lang="en-US" smtClean="0"/>
              <a:t>November 22,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61228-8B85-441A-A340-C77596AA4CC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10" y="274639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5BDDA-4DE4-4719-9CF4-D663FAAFDE4A}" type="datetime4">
              <a:rPr lang="en-US" smtClean="0"/>
              <a:t>November 22, 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61228-8B85-441A-A340-C77596AA4C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390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B7515-0091-4087-95A7-346DFCBBF452}" type="datetime4">
              <a:rPr lang="en-US" smtClean="0"/>
              <a:t>November 22,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61228-8B85-441A-A340-C77596AA4CC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13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4926-A687-4769-A9F1-2D2DD3A1E81C}" type="datetime4">
              <a:rPr lang="en-US" smtClean="0"/>
              <a:t>November 22,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61228-8B85-441A-A340-C77596AA4CC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8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6C6C2-3A04-463C-A9A7-ACAD821262F5}" type="datetime4">
              <a:rPr lang="en-US" smtClean="0"/>
              <a:t>November 22, 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61228-8B85-441A-A340-C77596AA4CC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E64BA-4FB4-441A-98BA-4D5F6BAAA6D9}" type="datetime4">
              <a:rPr lang="en-US" smtClean="0"/>
              <a:t>November 22, 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61228-8B85-441A-A340-C77596AA4CC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FC748-5B1D-4C3F-A4C3-4ADDE8D23D84}" type="datetime4">
              <a:rPr lang="en-US" smtClean="0"/>
              <a:t>November 22, 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61228-8B85-441A-A340-C77596AA4CC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AC29-A12E-4E0A-9763-3C5B97E2B1B4}" type="datetime4">
              <a:rPr lang="en-US" smtClean="0"/>
              <a:t>November 22, 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61228-8B85-441A-A340-C77596AA4CC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319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95592-D4FB-4BBA-BD9E-3427EC035225}" type="datetime4">
              <a:rPr lang="en-US" smtClean="0"/>
              <a:t>November 22, 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61228-8B85-441A-A340-C77596AA4CC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97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97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97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AE2E6-9C26-4DE0-B782-F8A7F6CB6F65}" type="datetime4">
              <a:rPr lang="en-US" smtClean="0"/>
              <a:t>November 22, 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61228-8B85-441A-A340-C77596AA4CC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1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1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5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E5BC51-C0DE-4C5C-9277-4F3D4C4D7B1F}" type="datetime4">
              <a:rPr lang="en-US" smtClean="0"/>
              <a:t>November 22,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10" y="635658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3" y="63565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A61228-8B85-441A-A340-C77596AA4CC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2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reardons@freelibrary.org" TargetMode="External"/><Relationship Id="rId2" Type="http://schemas.openxmlformats.org/officeDocument/2006/relationships/hyperlink" Target="http://www.freelibrary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Subtitle 2"/>
          <p:cNvSpPr>
            <a:spLocks noGrp="1"/>
          </p:cNvSpPr>
          <p:nvPr>
            <p:ph type="subTitle" idx="1"/>
          </p:nvPr>
        </p:nvSpPr>
        <p:spPr>
          <a:xfrm>
            <a:off x="1752600" y="4343400"/>
            <a:ext cx="6019800" cy="2209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Learning from Undoing</a:t>
            </a:r>
          </a:p>
          <a:p>
            <a:r>
              <a:rPr lang="en-US" sz="2800" dirty="0" smtClean="0"/>
              <a:t>21</a:t>
            </a:r>
            <a:r>
              <a:rPr lang="en-US" sz="2800" baseline="30000" dirty="0" smtClean="0"/>
              <a:t>st</a:t>
            </a:r>
            <a:r>
              <a:rPr lang="en-US" sz="2800" dirty="0" smtClean="0"/>
              <a:t> Century Designs for 21</a:t>
            </a:r>
            <a:r>
              <a:rPr lang="en-US" sz="2800" baseline="30000" dirty="0" smtClean="0"/>
              <a:t>st</a:t>
            </a:r>
            <a:r>
              <a:rPr lang="en-US" sz="2800" dirty="0" smtClean="0"/>
              <a:t> Century Library Services</a:t>
            </a:r>
          </a:p>
          <a:p>
            <a:r>
              <a:rPr lang="en-US" sz="2000" dirty="0" smtClean="0"/>
              <a:t>Design Advocacy Group Presentation</a:t>
            </a:r>
          </a:p>
          <a:p>
            <a:r>
              <a:rPr lang="en-US" sz="2000" dirty="0" smtClean="0"/>
              <a:t>December 5, 2019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61228-8B85-441A-A340-C77596AA4CC1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4873"/>
            <a:ext cx="990600" cy="903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4873"/>
            <a:ext cx="4415358" cy="3385108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haroni" panose="02010803020104030203" pitchFamily="2" charset="-79"/>
                <a:cs typeface="Aharoni" panose="02010803020104030203" pitchFamily="2" charset="-79"/>
              </a:rPr>
              <a:t>Traditional </a:t>
            </a:r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61228-8B85-441A-A340-C77596AA4CC1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399" y="1600200"/>
            <a:ext cx="6654889" cy="4429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4873"/>
            <a:ext cx="838200" cy="76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6061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66800" y="340697"/>
            <a:ext cx="7391410" cy="1096962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haroni" panose="02010803020104030203" pitchFamily="2" charset="-79"/>
                <a:cs typeface="Aharoni" panose="02010803020104030203" pitchFamily="2" charset="-79"/>
              </a:rPr>
              <a:t>Current </a:t>
            </a:r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61228-8B85-441A-A340-C77596AA4CC1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24000"/>
            <a:ext cx="5867400" cy="4679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4873"/>
            <a:ext cx="838200" cy="7643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2971800"/>
            <a:ext cx="114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Penn State</a:t>
            </a:r>
          </a:p>
          <a:p>
            <a:r>
              <a:rPr lang="en-US" dirty="0" smtClean="0"/>
              <a:t>Commons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7758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haroni" panose="02010803020104030203" pitchFamily="2" charset="-79"/>
                <a:cs typeface="Aharoni" panose="02010803020104030203" pitchFamily="2" charset="-79"/>
              </a:rPr>
              <a:t>A Quiet Place</a:t>
            </a:r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61228-8B85-441A-A340-C77596AA4CC1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026" name="Picture 2" descr="C:\Users\reardons\Dropbox\New Zealand 2014\Sydney - State Library NSW - old library build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647825"/>
            <a:ext cx="6048375" cy="4536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8600" y="2819400"/>
            <a:ext cx="129539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National Library - </a:t>
            </a:r>
            <a:r>
              <a:rPr lang="en-US" sz="1600" dirty="0" smtClean="0"/>
              <a:t>Queensland</a:t>
            </a:r>
          </a:p>
          <a:p>
            <a:r>
              <a:rPr lang="en-US" sz="1600" dirty="0" smtClean="0"/>
              <a:t>Australia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764315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haroni" panose="02010803020104030203" pitchFamily="2" charset="-79"/>
                <a:cs typeface="Aharoni" panose="02010803020104030203" pitchFamily="2" charset="-79"/>
              </a:rPr>
              <a:t>A Highly Activated Place</a:t>
            </a:r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61228-8B85-441A-A340-C77596AA4CC1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371600"/>
            <a:ext cx="4267200" cy="5249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4873"/>
            <a:ext cx="949428" cy="8657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289560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Central Library</a:t>
            </a:r>
          </a:p>
          <a:p>
            <a:r>
              <a:rPr lang="en-US" dirty="0" smtClean="0"/>
              <a:t>Halifax, 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2846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381000"/>
            <a:ext cx="6629410" cy="1066800"/>
          </a:xfrm>
        </p:spPr>
        <p:txBody>
          <a:bodyPr/>
          <a:lstStyle/>
          <a:p>
            <a:r>
              <a:rPr lang="en-US" dirty="0" smtClean="0">
                <a:latin typeface="Aharoni" panose="02010803020104030203" pitchFamily="2" charset="-79"/>
                <a:cs typeface="Aharoni" panose="02010803020104030203" pitchFamily="2" charset="-79"/>
              </a:rPr>
              <a:t>Traditional Interior</a:t>
            </a:r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61228-8B85-441A-A340-C77596AA4CC1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00200"/>
            <a:ext cx="55626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4873"/>
            <a:ext cx="949428" cy="86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4547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71600" y="557736"/>
            <a:ext cx="7010410" cy="1173162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haroni" panose="02010803020104030203" pitchFamily="2" charset="-79"/>
                <a:cs typeface="Aharoni" panose="02010803020104030203" pitchFamily="2" charset="-79"/>
              </a:rPr>
              <a:t>Intriguing Interiors</a:t>
            </a:r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61228-8B85-441A-A340-C77596AA4CC1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981199"/>
            <a:ext cx="3787369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701" y="2030776"/>
            <a:ext cx="4863748" cy="3244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4873"/>
            <a:ext cx="949428" cy="86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0204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47800" y="274638"/>
            <a:ext cx="7239010" cy="1020762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haroni" panose="02010803020104030203" pitchFamily="2" charset="-79"/>
                <a:cs typeface="Aharoni" panose="02010803020104030203" pitchFamily="2" charset="-79"/>
              </a:rPr>
              <a:t>Still conflicted about food</a:t>
            </a:r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61228-8B85-441A-A340-C77596AA4CC1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699" y="1285875"/>
            <a:ext cx="3411855" cy="2558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4873"/>
            <a:ext cx="949428" cy="865727"/>
          </a:xfrm>
          <a:prstGeom prst="rect">
            <a:avLst/>
          </a:prstGeom>
        </p:spPr>
      </p:pic>
      <p:pic>
        <p:nvPicPr>
          <p:cNvPr id="6146" name="Picture 2" descr="Image result for food in librari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39" y="1524000"/>
            <a:ext cx="341376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902" y="3962400"/>
            <a:ext cx="4743450" cy="2316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02405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3520" y="143923"/>
            <a:ext cx="7162810" cy="10207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en-US" dirty="0" smtClean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dirty="0" smtClean="0">
                <a:latin typeface="Aharoni" panose="02010803020104030203" pitchFamily="2" charset="-79"/>
                <a:cs typeface="Aharoni" panose="02010803020104030203" pitchFamily="2" charset="-79"/>
              </a:rPr>
              <a:t>Signage and Wayfinding</a:t>
            </a:r>
            <a:br>
              <a:rPr lang="en-US" dirty="0" smtClean="0"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61228-8B85-441A-A340-C77596AA4CC1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89" y="990600"/>
            <a:ext cx="3411486" cy="255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4873"/>
            <a:ext cx="949428" cy="865727"/>
          </a:xfrm>
          <a:prstGeom prst="rect">
            <a:avLst/>
          </a:prstGeom>
        </p:spPr>
      </p:pic>
      <p:pic>
        <p:nvPicPr>
          <p:cNvPr id="5" name="Picture 2" descr="C:\Users\reardons\Dropbox\New Zealand 2014\Wellington Central Library - path finder statio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143000"/>
            <a:ext cx="268605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reardons\Dropbox\Camera Uploads\2012-Vancouver PL - Signag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175" y="1143000"/>
            <a:ext cx="25146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reardons\Dropbox\Camera Uploads\2014-08-13 10.59.3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3609975"/>
            <a:ext cx="4064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reardons\Dropbox\Camera Uploads\Almere, NL directional broad 2013-05-07 17.53.4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925" y="3425825"/>
            <a:ext cx="2552700" cy="340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68763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95400" y="274638"/>
            <a:ext cx="7391410" cy="109696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  </a:t>
            </a:r>
            <a:r>
              <a:rPr lang="en-US" dirty="0" smtClean="0">
                <a:latin typeface="Aharoni" panose="02010803020104030203" pitchFamily="2" charset="-79"/>
                <a:cs typeface="Aharoni" panose="02010803020104030203" pitchFamily="2" charset="-79"/>
              </a:rPr>
              <a:t>Create Spaces for Civic Dialog by Undoing</a:t>
            </a:r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61228-8B85-441A-A340-C77596AA4CC1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81125"/>
            <a:ext cx="5040487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5744"/>
            <a:ext cx="974725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450" y="3200400"/>
            <a:ext cx="51435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71800" y="1752600"/>
            <a:ext cx="1072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Proposed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00800" y="40386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Actual Result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8797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anLibraryAdul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09600"/>
            <a:ext cx="75438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36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haroni" panose="02010803020104030203" pitchFamily="2" charset="-79"/>
                <a:cs typeface="Aharoni" panose="02010803020104030203" pitchFamily="2" charset="-79"/>
              </a:rPr>
              <a:t>Philadelphia, PA </a:t>
            </a:r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352800" cy="4495800"/>
          </a:xfrm>
        </p:spPr>
        <p:txBody>
          <a:bodyPr/>
          <a:lstStyle/>
          <a:p>
            <a:r>
              <a:rPr lang="en-US" sz="1800" dirty="0" smtClean="0"/>
              <a:t>1.56 million residents</a:t>
            </a:r>
          </a:p>
          <a:p>
            <a:r>
              <a:rPr lang="en-US" sz="1800" dirty="0"/>
              <a:t>6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largest US city</a:t>
            </a:r>
          </a:p>
          <a:p>
            <a:pPr lvl="1"/>
            <a:r>
              <a:rPr lang="en-US" sz="1800" dirty="0" smtClean="0"/>
              <a:t>(by population)</a:t>
            </a:r>
          </a:p>
          <a:p>
            <a:r>
              <a:rPr lang="en-US" sz="1800" dirty="0" smtClean="0"/>
              <a:t>It’s an old city</a:t>
            </a:r>
          </a:p>
          <a:p>
            <a:r>
              <a:rPr lang="en-US" sz="1800" dirty="0" smtClean="0"/>
              <a:t>It’s a politically interesting city</a:t>
            </a:r>
          </a:p>
          <a:p>
            <a:r>
              <a:rPr lang="en-US" sz="1800" dirty="0" smtClean="0"/>
              <a:t>It’s a city of promise</a:t>
            </a:r>
          </a:p>
          <a:p>
            <a:r>
              <a:rPr lang="en-US" sz="1800" dirty="0" smtClean="0"/>
              <a:t>It’s a city of entrepreneurs</a:t>
            </a:r>
          </a:p>
          <a:p>
            <a:r>
              <a:rPr lang="en-US" sz="1800" dirty="0" smtClean="0"/>
              <a:t>It’s a city of many neighborhoods and churches</a:t>
            </a:r>
          </a:p>
          <a:p>
            <a:r>
              <a:rPr lang="en-US" sz="1800" dirty="0" smtClean="0"/>
              <a:t>It’s a civically engaged city</a:t>
            </a:r>
          </a:p>
          <a:p>
            <a:r>
              <a:rPr lang="en-US" sz="1800" dirty="0"/>
              <a:t>It’s a poor city</a:t>
            </a:r>
          </a:p>
          <a:p>
            <a:pPr lvl="1"/>
            <a:r>
              <a:rPr lang="en-US" sz="1400" dirty="0"/>
              <a:t>25% poverty rate</a:t>
            </a:r>
          </a:p>
          <a:p>
            <a:pPr lvl="1"/>
            <a:r>
              <a:rPr lang="en-US" sz="1400" dirty="0"/>
              <a:t>50% low literate adults</a:t>
            </a:r>
          </a:p>
          <a:p>
            <a:endParaRPr lang="en-US" sz="1800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2" name="Picture 4" descr="http://shaleinsight.com/wp-content/uploads/2012/04/Philadelphia-Skyline-Photo-by-B.-Krist-for-GPTMC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447800"/>
            <a:ext cx="4901588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5FDE7-22DC-44C9-9021-4D5AA0CE17DB}" type="slidenum">
              <a:rPr lang="en-US" smtClean="0"/>
              <a:t>2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4873"/>
            <a:ext cx="990600" cy="90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81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44467"/>
            <a:ext cx="8733571" cy="5807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09151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vettTeenAdul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0"/>
            <a:ext cx="7848600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24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13965"/>
            <a:ext cx="7924800" cy="4553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Tacony Library – Interior (New)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8997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dirty="0" smtClean="0"/>
              <a:t>Many Thanks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dirty="0"/>
          </a:p>
          <a:p>
            <a:pPr marL="0" indent="0" algn="ctr">
              <a:spcBef>
                <a:spcPts val="0"/>
              </a:spcBef>
              <a:buNone/>
            </a:pPr>
            <a:r>
              <a:rPr lang="en-US" dirty="0" smtClean="0"/>
              <a:t>Siobhan A. Reardon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500" dirty="0" smtClean="0"/>
              <a:t>President and Director 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2500" dirty="0"/>
          </a:p>
          <a:p>
            <a:pPr marL="0" indent="0" algn="ctr">
              <a:spcBef>
                <a:spcPts val="0"/>
              </a:spcBef>
              <a:buNone/>
            </a:pPr>
            <a:r>
              <a:rPr lang="en-US" dirty="0"/>
              <a:t>James C. Pecora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500" dirty="0" smtClean="0"/>
              <a:t>VP Property Management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2500" dirty="0" smtClean="0"/>
          </a:p>
          <a:p>
            <a:pPr marL="0" indent="0" algn="ctr">
              <a:spcBef>
                <a:spcPts val="0"/>
              </a:spcBef>
              <a:buNone/>
            </a:pPr>
            <a:r>
              <a:rPr lang="en-US" sz="2500" dirty="0" smtClean="0"/>
              <a:t>Free Library of Philadelphia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500" dirty="0" smtClean="0">
                <a:hlinkClick r:id="rId2"/>
              </a:rPr>
              <a:t>www.freelibrary.org</a:t>
            </a:r>
            <a:endParaRPr lang="en-US" sz="2500" dirty="0" smtClean="0"/>
          </a:p>
          <a:p>
            <a:pPr marL="0" indent="0" algn="ctr">
              <a:spcBef>
                <a:spcPts val="0"/>
              </a:spcBef>
              <a:buNone/>
            </a:pPr>
            <a:endParaRPr lang="en-US" sz="2500" dirty="0" smtClean="0"/>
          </a:p>
          <a:p>
            <a:pPr marL="0" indent="0" algn="ctr">
              <a:spcBef>
                <a:spcPts val="0"/>
              </a:spcBef>
              <a:buNone/>
            </a:pPr>
            <a:endParaRPr lang="en-US" dirty="0"/>
          </a:p>
          <a:p>
            <a:pPr marL="0" indent="0" algn="ctr">
              <a:spcBef>
                <a:spcPts val="0"/>
              </a:spcBef>
              <a:buNone/>
            </a:pPr>
            <a:r>
              <a:rPr lang="en-US" sz="2000" dirty="0" smtClean="0">
                <a:hlinkClick r:id="rId3"/>
              </a:rPr>
              <a:t>reardons@freelibrary.org</a:t>
            </a:r>
            <a:endParaRPr lang="en-US" sz="2000" dirty="0" smtClean="0"/>
          </a:p>
          <a:p>
            <a:pPr marL="0" indent="0" algn="ctr">
              <a:spcBef>
                <a:spcPts val="0"/>
              </a:spcBef>
              <a:buNone/>
            </a:pPr>
            <a:r>
              <a:rPr lang="en-US" sz="2000" dirty="0" smtClean="0"/>
              <a:t>Twitter:  @flpdirector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5FDE7-22DC-44C9-9021-4D5AA0CE17DB}" type="slidenum">
              <a:rPr lang="en-US" smtClean="0"/>
              <a:t>23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8" y="124875"/>
            <a:ext cx="914400" cy="83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42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Box 4"/>
          <p:cNvSpPr txBox="1">
            <a:spLocks noChangeArrowheads="1"/>
          </p:cNvSpPr>
          <p:nvPr/>
        </p:nvSpPr>
        <p:spPr bwMode="auto">
          <a:xfrm>
            <a:off x="1752600" y="2133600"/>
            <a:ext cx="5715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Perpetua" pitchFamily="18" charset="0"/>
              </a:defRPr>
            </a:lvl1pPr>
            <a:lvl2pPr marL="742950" indent="-285750" eaLnBrk="0" hangingPunct="0">
              <a:spcBef>
                <a:spcPts val="375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Perpetua" pitchFamily="18" charset="0"/>
              </a:defRPr>
            </a:lvl2pPr>
            <a:lvl3pPr marL="1143000" indent="-228600" eaLnBrk="0" hangingPunct="0">
              <a:spcBef>
                <a:spcPts val="375"/>
              </a:spcBef>
              <a:buClr>
                <a:srgbClr val="E6B1AB"/>
              </a:buClr>
              <a:buSzPct val="8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</a:defRPr>
            </a:lvl3pPr>
            <a:lvl4pPr marL="1600200" indent="-228600" eaLnBrk="0" hangingPunct="0">
              <a:spcBef>
                <a:spcPts val="375"/>
              </a:spcBef>
              <a:buClr>
                <a:srgbClr val="A28E6A"/>
              </a:buClr>
              <a:buSzPct val="8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</a:defRPr>
            </a:lvl4pPr>
            <a:lvl5pPr marL="2057400" indent="-228600" eaLnBrk="0" hangingPunct="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Arial" pitchFamily="34" charset="0"/>
              </a:rPr>
              <a:t>Historic Building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Arial" pitchFamily="34" charset="0"/>
              </a:rPr>
              <a:t>Past, Present, Future</a:t>
            </a:r>
          </a:p>
        </p:txBody>
      </p:sp>
      <p:pic>
        <p:nvPicPr>
          <p:cNvPr id="60419" name="Picture 5" descr="FL_21stCentury-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0598"/>
            <a:ext cx="9144000" cy="843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61228-8B85-441A-A340-C77596AA4CC1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88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19" y="685800"/>
            <a:ext cx="3352799" cy="711148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haroni" panose="02010803020104030203" pitchFamily="2" charset="-79"/>
                <a:cs typeface="Aharoni" panose="02010803020104030203" pitchFamily="2" charset="-79"/>
              </a:rPr>
              <a:t>A little bit about the Free Library of Philadelphia</a:t>
            </a:r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There are 1300+ full-time and part-time employees</a:t>
            </a:r>
          </a:p>
          <a:p>
            <a:endParaRPr lang="en-US" dirty="0" smtClean="0"/>
          </a:p>
          <a:p>
            <a:r>
              <a:rPr lang="en-US" dirty="0" smtClean="0"/>
              <a:t>There are 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54 library facilities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</a:t>
            </a:r>
            <a:r>
              <a:rPr lang="en-US" dirty="0" smtClean="0"/>
              <a:t> Hot Spots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Airport Lounge</a:t>
            </a:r>
          </a:p>
          <a:p>
            <a:endParaRPr lang="en-US" dirty="0"/>
          </a:p>
          <a:p>
            <a:r>
              <a:rPr lang="en-US" dirty="0" smtClean="0"/>
              <a:t>We produce over 25,000 programs annually</a:t>
            </a:r>
          </a:p>
          <a:p>
            <a:endParaRPr lang="en-US" dirty="0"/>
          </a:p>
          <a:p>
            <a:r>
              <a:rPr lang="en-US" dirty="0" smtClean="0"/>
              <a:t>We have the benefit of a Foundation</a:t>
            </a:r>
          </a:p>
          <a:p>
            <a:endParaRPr lang="en-US" dirty="0"/>
          </a:p>
          <a:p>
            <a:r>
              <a:rPr lang="en-US" dirty="0" smtClean="0"/>
              <a:t>We aligned forces with the Rosenbach Museum and Library to create the largest publicly accessible rare book collection in the US.</a:t>
            </a:r>
          </a:p>
          <a:p>
            <a:endParaRPr lang="en-US" dirty="0"/>
          </a:p>
          <a:p>
            <a:r>
              <a:rPr lang="en-US" dirty="0" smtClean="0"/>
              <a:t>We are an organization that invites risk and innovation…and at  the same time we are afraid of our own success</a:t>
            </a:r>
          </a:p>
          <a:p>
            <a:endParaRPr lang="en-US" dirty="0" smtClean="0"/>
          </a:p>
          <a:p>
            <a:r>
              <a:rPr lang="en-US" dirty="0"/>
              <a:t>We have our own beer!!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780" y="2489098"/>
            <a:ext cx="1527739" cy="2036985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952" y="304802"/>
            <a:ext cx="3276118" cy="2184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075" y="2971800"/>
            <a:ext cx="2397859" cy="1595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919" y="4840205"/>
            <a:ext cx="3343275" cy="722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>
            <a:off x="2438400" y="3886200"/>
            <a:ext cx="2667000" cy="1864633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838200" cy="76430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61228-8B85-441A-A340-C77596AA4CC1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29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Space makes Place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Buildings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61228-8B85-441A-A340-C77596AA4CC1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7170" name="Picture 2" descr="Image result for modern libraries archite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608838"/>
            <a:ext cx="5257800" cy="349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3825" y="2209800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NYPL 53</a:t>
            </a:r>
            <a:r>
              <a:rPr lang="en-US" sz="1600" baseline="30000" dirty="0" smtClean="0"/>
              <a:t>rd</a:t>
            </a:r>
            <a:r>
              <a:rPr lang="en-US" sz="1600" dirty="0" smtClean="0"/>
              <a:t> Street Library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70557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87424" y="274638"/>
            <a:ext cx="7699385" cy="1020762"/>
          </a:xfrm>
        </p:spPr>
        <p:txBody>
          <a:bodyPr/>
          <a:lstStyle/>
          <a:p>
            <a:r>
              <a:rPr lang="en-US" dirty="0" smtClean="0">
                <a:latin typeface="Aharoni" panose="02010803020104030203" pitchFamily="2" charset="-79"/>
                <a:cs typeface="Aharoni" panose="02010803020104030203" pitchFamily="2" charset="-79"/>
              </a:rPr>
              <a:t>Traditional</a:t>
            </a:r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61228-8B85-441A-A340-C77596AA4CC1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213" y="1524000"/>
            <a:ext cx="6035675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350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" y="3165901"/>
            <a:ext cx="114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FLP’s Tacony Library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522738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Aharoni" panose="02010803020104030203" pitchFamily="2" charset="-79"/>
                <a:cs typeface="Aharoni" panose="02010803020104030203" pitchFamily="2" charset="-79"/>
              </a:rPr>
              <a:t>          Modern</a:t>
            </a:r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61228-8B85-441A-A340-C77596AA4CC1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4873"/>
            <a:ext cx="990600" cy="903269"/>
          </a:xfrm>
          <a:prstGeom prst="rect">
            <a:avLst/>
          </a:prstGeom>
        </p:spPr>
      </p:pic>
      <p:pic>
        <p:nvPicPr>
          <p:cNvPr id="1028" name="Picture 4" descr="Image result for geelong libra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371600"/>
            <a:ext cx="6669007" cy="4448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2400" y="2648218"/>
            <a:ext cx="160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Geelong</a:t>
            </a:r>
          </a:p>
          <a:p>
            <a:r>
              <a:rPr lang="en-US" dirty="0" smtClean="0"/>
              <a:t>Public</a:t>
            </a:r>
          </a:p>
          <a:p>
            <a:r>
              <a:rPr lang="en-US" dirty="0" smtClean="0"/>
              <a:t>Library</a:t>
            </a:r>
          </a:p>
          <a:p>
            <a:r>
              <a:rPr lang="en-US" dirty="0" smtClean="0"/>
              <a:t>Victoria, 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06158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83328"/>
          </a:xfrm>
        </p:spPr>
        <p:txBody>
          <a:bodyPr/>
          <a:lstStyle/>
          <a:p>
            <a:r>
              <a:rPr lang="en-US" dirty="0" smtClean="0">
                <a:latin typeface="Aharoni" panose="02010803020104030203" pitchFamily="2" charset="-79"/>
                <a:cs typeface="Aharoni" panose="02010803020104030203" pitchFamily="2" charset="-79"/>
              </a:rPr>
              <a:t>Popup</a:t>
            </a:r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925" y="762000"/>
            <a:ext cx="4041775" cy="3031331"/>
          </a:xfrm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580692"/>
            <a:ext cx="4124325" cy="298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962400"/>
            <a:ext cx="4191000" cy="2226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785070"/>
            <a:ext cx="3560762" cy="2670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CC527-1DD9-43AD-9744-121A2A5166BC}" type="slidenum">
              <a:rPr lang="en-US" smtClean="0"/>
              <a:t>7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4873"/>
            <a:ext cx="990600" cy="9032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62599" y="3396026"/>
            <a:ext cx="2971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 Zealand Waterfront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770981" y="3048000"/>
            <a:ext cx="1496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Italian </a:t>
            </a:r>
            <a:r>
              <a:rPr lang="en-US" dirty="0" err="1" smtClean="0"/>
              <a:t>Riveria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317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haroni" panose="02010803020104030203" pitchFamily="2" charset="-79"/>
                <a:cs typeface="Aharoni" panose="02010803020104030203" pitchFamily="2" charset="-79"/>
              </a:rPr>
              <a:t>Traditional</a:t>
            </a:r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61228-8B85-441A-A340-C77596AA4CC1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600200"/>
            <a:ext cx="30988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350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71964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04900" y="304800"/>
            <a:ext cx="7353300" cy="9144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haroni" panose="02010803020104030203" pitchFamily="2" charset="-79"/>
                <a:cs typeface="Aharoni" panose="02010803020104030203" pitchFamily="2" charset="-79"/>
              </a:rPr>
              <a:t>Current</a:t>
            </a:r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61228-8B85-441A-A340-C77596AA4CC1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371600"/>
            <a:ext cx="6553200" cy="4932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4873"/>
            <a:ext cx="838200" cy="7643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25" y="2819400"/>
            <a:ext cx="12192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Almere</a:t>
            </a:r>
          </a:p>
          <a:p>
            <a:r>
              <a:rPr lang="en-US" dirty="0" smtClean="0"/>
              <a:t>Public </a:t>
            </a:r>
          </a:p>
          <a:p>
            <a:r>
              <a:rPr lang="en-US" dirty="0" smtClean="0"/>
              <a:t>Library</a:t>
            </a:r>
          </a:p>
          <a:p>
            <a:r>
              <a:rPr lang="en-US" sz="1600" dirty="0" smtClean="0"/>
              <a:t>Netherlands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864125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6149</TotalTime>
  <Words>302</Words>
  <Application>Microsoft Office PowerPoint</Application>
  <PresentationFormat>On-screen Show (4:3)</PresentationFormat>
  <Paragraphs>111</Paragraphs>
  <Slides>24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Philadelphia, PA </vt:lpstr>
      <vt:lpstr>A little bit about the Free Library of Philadelphia</vt:lpstr>
      <vt:lpstr>Space makes Place </vt:lpstr>
      <vt:lpstr>Traditional</vt:lpstr>
      <vt:lpstr>          Modern</vt:lpstr>
      <vt:lpstr>Popup</vt:lpstr>
      <vt:lpstr>Traditional</vt:lpstr>
      <vt:lpstr>Current</vt:lpstr>
      <vt:lpstr>Traditional </vt:lpstr>
      <vt:lpstr>Current </vt:lpstr>
      <vt:lpstr>A Quiet Place</vt:lpstr>
      <vt:lpstr>A Highly Activated Place</vt:lpstr>
      <vt:lpstr>Traditional Interior</vt:lpstr>
      <vt:lpstr>Intriguing Interiors</vt:lpstr>
      <vt:lpstr>Still conflicted about food</vt:lpstr>
      <vt:lpstr> Signage and Wayfinding </vt:lpstr>
      <vt:lpstr>  Create Spaces for Civic Dialog by Undoing</vt:lpstr>
      <vt:lpstr>PowerPoint Presentation</vt:lpstr>
      <vt:lpstr>PowerPoint Presentation</vt:lpstr>
      <vt:lpstr>PowerPoint Presentation</vt:lpstr>
      <vt:lpstr>Tacony Library – Interior (New)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remingtong</dc:creator>
  <cp:lastModifiedBy>Reardon, Siobhan</cp:lastModifiedBy>
  <cp:revision>165</cp:revision>
  <cp:lastPrinted>2019-11-22T19:29:04Z</cp:lastPrinted>
  <dcterms:created xsi:type="dcterms:W3CDTF">2011-09-26T18:59:44Z</dcterms:created>
  <dcterms:modified xsi:type="dcterms:W3CDTF">2019-11-22T19:30:48Z</dcterms:modified>
</cp:coreProperties>
</file>